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6BA28-028C-4D77-AEA6-D80AE33F867D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D4EB9-D42E-42E4-ABDA-3C62E46E0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5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  <a:endParaRPr lang="en-US" altLang="ja-JP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8E30060-1A16-4BA4-AC15-B8CEDDE4B7C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094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D54082E-50A5-46D4-ADD2-CFC90661664C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497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7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2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0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2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9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2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194A-8F3C-4873-A126-E999A2F3083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E837-59E8-403C-B84F-C0DF232C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4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7163"/>
          </a:xfrm>
          <a:prstGeom prst="rect">
            <a:avLst/>
          </a:prstGeom>
          <a:solidFill>
            <a:srgbClr val="FFB3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04800" y="1345230"/>
            <a:ext cx="8305800" cy="4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500" b="1" dirty="0" smtClean="0">
                <a:latin typeface="Arial" panose="020B0604020202020204" pitchFamily="34" charset="0"/>
              </a:rPr>
              <a:t>Greater Phoenix</a:t>
            </a:r>
          </a:p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500" b="1" dirty="0" smtClean="0">
                <a:latin typeface="Arial" panose="020B0604020202020204" pitchFamily="34" charset="0"/>
              </a:rPr>
              <a:t>Housing </a:t>
            </a:r>
            <a:r>
              <a:rPr lang="en-US" altLang="en-US" sz="6500" b="1" dirty="0">
                <a:latin typeface="Arial" panose="020B0604020202020204" pitchFamily="34" charset="0"/>
              </a:rPr>
              <a:t>M</a:t>
            </a:r>
            <a:r>
              <a:rPr lang="en-US" altLang="en-US" sz="6500" b="1" dirty="0" smtClean="0">
                <a:latin typeface="Arial" panose="020B0604020202020204" pitchFamily="34" charset="0"/>
              </a:rPr>
              <a:t>arket </a:t>
            </a:r>
            <a:r>
              <a:rPr lang="en-US" altLang="en-US" sz="6500" b="1" dirty="0">
                <a:latin typeface="Arial" panose="020B0604020202020204" pitchFamily="34" charset="0"/>
              </a:rPr>
              <a:t>N</a:t>
            </a:r>
            <a:r>
              <a:rPr lang="en-US" altLang="en-US" sz="6500" b="1" dirty="0" smtClean="0">
                <a:latin typeface="Arial" panose="020B0604020202020204" pitchFamily="34" charset="0"/>
              </a:rPr>
              <a:t>ow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latin typeface="Arial" panose="020B0604020202020204" pitchFamily="34" charset="0"/>
              </a:rPr>
              <a:t>		</a:t>
            </a:r>
            <a:r>
              <a:rPr lang="en-US" altLang="en-US" sz="2000" b="1" dirty="0" smtClean="0">
                <a:latin typeface="Arial" panose="020B0604020202020204" pitchFamily="34" charset="0"/>
              </a:rPr>
              <a:t>by Mike Orr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Arial" panose="020B0604020202020204" pitchFamily="34" charset="0"/>
              </a:rPr>
              <a:t>		Director, Center for Real Estate Theory &amp; Practice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Arial" panose="020B0604020202020204" pitchFamily="34" charset="0"/>
              </a:rPr>
              <a:t>		W. P. Carey School of Business</a:t>
            </a:r>
          </a:p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endParaRPr lang="en-US" altLang="en-US" sz="6500" b="1" dirty="0">
              <a:latin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1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942013"/>
            <a:ext cx="3114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Month Moving Average Sales Price per Square F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473" y="609600"/>
            <a:ext cx="8415727" cy="56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thly Home Sales 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8167688" cy="65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</a:t>
            </a:r>
            <a:r>
              <a:rPr lang="en-US" dirty="0" smtClean="0">
                <a:solidFill>
                  <a:srgbClr val="FFC000"/>
                </a:solidFill>
              </a:rPr>
              <a:t>hat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C000"/>
                </a:solidFill>
              </a:rPr>
              <a:t>where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06509" cy="4525963"/>
          </a:xfrm>
        </p:spPr>
        <p:txBody>
          <a:bodyPr>
            <a:normAutofit/>
          </a:bodyPr>
          <a:lstStyle/>
          <a:p>
            <a:r>
              <a:rPr lang="en-US" sz="3000" dirty="0"/>
              <a:t>t</a:t>
            </a:r>
            <a:r>
              <a:rPr lang="en-US" sz="3000" dirty="0" smtClean="0"/>
              <a:t>echnology</a:t>
            </a:r>
          </a:p>
          <a:p>
            <a:pPr lvl="1"/>
            <a:r>
              <a:rPr lang="en-US" sz="2600" dirty="0"/>
              <a:t>Smart Homes emerge – </a:t>
            </a:r>
            <a:r>
              <a:rPr lang="en-US" sz="2600" dirty="0" smtClean="0"/>
              <a:t>technological </a:t>
            </a:r>
            <a:r>
              <a:rPr lang="en-US" sz="2600" dirty="0"/>
              <a:t>disruption and consumer demand for connected places important </a:t>
            </a:r>
          </a:p>
          <a:p>
            <a:pPr lvl="1"/>
            <a:r>
              <a:rPr lang="en-US" sz="2600" dirty="0"/>
              <a:t>Technology pushing change in space use</a:t>
            </a:r>
          </a:p>
          <a:p>
            <a:pPr lvl="1"/>
            <a:r>
              <a:rPr lang="en-US" sz="2600" dirty="0"/>
              <a:t>E-commerce and </a:t>
            </a:r>
            <a:r>
              <a:rPr lang="en-US" sz="2600" dirty="0" smtClean="0"/>
              <a:t>crowdfunding being </a:t>
            </a:r>
            <a:r>
              <a:rPr lang="en-US" sz="2600" dirty="0"/>
              <a:t>viewed as an adaptation </a:t>
            </a:r>
            <a:r>
              <a:rPr lang="en-US" sz="2600" dirty="0" smtClean="0"/>
              <a:t>challenge</a:t>
            </a:r>
          </a:p>
          <a:p>
            <a:pPr lvl="2"/>
            <a:r>
              <a:rPr lang="en-US" sz="2200" dirty="0" smtClean="0"/>
              <a:t>“</a:t>
            </a:r>
            <a:r>
              <a:rPr lang="en-US" sz="2200" dirty="0" err="1"/>
              <a:t>O</a:t>
            </a:r>
            <a:r>
              <a:rPr lang="en-US" sz="2200" dirty="0" err="1" smtClean="0"/>
              <a:t>mnichannel</a:t>
            </a:r>
            <a:r>
              <a:rPr lang="en-US" sz="2200" dirty="0" smtClean="0"/>
              <a:t> </a:t>
            </a:r>
            <a:r>
              <a:rPr lang="en-US" sz="2200" dirty="0"/>
              <a:t>distribution" and “e-</a:t>
            </a:r>
            <a:r>
              <a:rPr lang="en-US" sz="2200" dirty="0" err="1"/>
              <a:t>tailers</a:t>
            </a:r>
            <a:r>
              <a:rPr lang="en-US" sz="2200" dirty="0"/>
              <a:t>” to open brick-and-mortar stores </a:t>
            </a:r>
            <a:r>
              <a:rPr lang="en-US" sz="2000" dirty="0"/>
              <a:t>– </a:t>
            </a:r>
            <a:r>
              <a:rPr lang="en-US" sz="2200" dirty="0" smtClean="0"/>
              <a:t>changes where and how </a:t>
            </a:r>
            <a:r>
              <a:rPr lang="en-US" sz="2200" dirty="0"/>
              <a:t>we do </a:t>
            </a:r>
            <a:r>
              <a:rPr lang="en-US" sz="2200" dirty="0" smtClean="0"/>
              <a:t>things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425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942013"/>
            <a:ext cx="3114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302" y="616516"/>
            <a:ext cx="836136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71500" indent="-571500">
              <a:spcBef>
                <a:spcPct val="0"/>
              </a:spcBef>
              <a:spcAft>
                <a:spcPts val="3600"/>
              </a:spcAft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 WEAK for homes to buy</a:t>
            </a:r>
          </a:p>
          <a:p>
            <a:pPr marL="571500" indent="-571500">
              <a:spcBef>
                <a:spcPct val="0"/>
              </a:spcBef>
              <a:spcAft>
                <a:spcPts val="3600"/>
              </a:spcAft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 STRONG for homes to rent</a:t>
            </a:r>
          </a:p>
          <a:p>
            <a:pPr marL="571500" indent="-571500">
              <a:spcBef>
                <a:spcPct val="0"/>
              </a:spcBef>
              <a:spcAft>
                <a:spcPts val="3600"/>
              </a:spcAft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 remains STRONG for very high-end luxury homes 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es per Quarter 3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86800" cy="58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es per Quarter 4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8763000" cy="58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es per Month over 2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8534400" cy="57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425"/>
                </a:solidFill>
              </a:rPr>
              <a:t>Why is Demand Weak?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199"/>
          </a:xfrm>
        </p:spPr>
        <p:txBody>
          <a:bodyPr>
            <a:normAutofit fontScale="92500" lnSpcReduction="20000"/>
          </a:bodyPr>
          <a:lstStyle/>
          <a:p>
            <a:pPr lvl="1">
              <a:spcBef>
                <a:spcPts val="72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Investor purchases dropped 41% in 2014 from 2013.</a:t>
            </a:r>
          </a:p>
          <a:p>
            <a:pPr lvl="1">
              <a:spcBef>
                <a:spcPts val="72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Owner/occupier purchases rose 0.3%.</a:t>
            </a:r>
          </a:p>
          <a:p>
            <a:pPr lvl="1">
              <a:spcBef>
                <a:spcPts val="72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Millennials are not buying homes like their parents did.</a:t>
            </a:r>
          </a:p>
          <a:p>
            <a:pPr lvl="2">
              <a:spcBef>
                <a:spcPts val="72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Far more living with parents, sharing or renting</a:t>
            </a:r>
          </a:p>
          <a:p>
            <a:pPr lvl="1">
              <a:spcBef>
                <a:spcPts val="72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 in 4 former owners are in “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 Penalty Box.”</a:t>
            </a:r>
          </a:p>
          <a:p>
            <a:pPr lvl="2">
              <a:spcBef>
                <a:spcPts val="72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367,000 owners lost homes to foreclosure/short sale</a:t>
            </a:r>
          </a:p>
          <a:p>
            <a:pPr lvl="1">
              <a:spcBef>
                <a:spcPts val="72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Large lenders are still very risk-averse.</a:t>
            </a:r>
          </a:p>
          <a:p>
            <a:pPr lvl="2">
              <a:spcBef>
                <a:spcPts val="72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Avg. FICO for DENIED Conventional Purchase Loan = 722</a:t>
            </a:r>
          </a:p>
          <a:p>
            <a:pPr lvl="2">
              <a:spcBef>
                <a:spcPts val="72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Avg. FICO for CLOSED Loan = 754</a:t>
            </a:r>
          </a:p>
          <a:p>
            <a:pPr lvl="1">
              <a:spcBef>
                <a:spcPts val="72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Income and wealth disparity is increasing.</a:t>
            </a:r>
          </a:p>
          <a:p>
            <a:pPr lvl="1">
              <a:spcBef>
                <a:spcPts val="72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Very slow income growth (0.9% for Phoenix 2011-2013)</a:t>
            </a:r>
          </a:p>
          <a:p>
            <a:pPr>
              <a:spcBef>
                <a:spcPts val="72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12"/>
            <a:ext cx="7492664" cy="426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4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425"/>
                </a:solidFill>
              </a:rPr>
              <a:t>Millennial Impact on </a:t>
            </a:r>
            <a:br>
              <a:rPr lang="en-US" dirty="0" smtClean="0">
                <a:solidFill>
                  <a:srgbClr val="FFC425"/>
                </a:solidFill>
              </a:rPr>
            </a:br>
            <a:r>
              <a:rPr lang="en-US" dirty="0" smtClean="0">
                <a:solidFill>
                  <a:srgbClr val="FFC425"/>
                </a:solidFill>
              </a:rPr>
              <a:t>Housing Market</a:t>
            </a:r>
            <a:endParaRPr lang="en-US" dirty="0">
              <a:solidFill>
                <a:srgbClr val="FFC4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spcBef>
                <a:spcPts val="72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Starting families later than earlier generations</a:t>
            </a:r>
          </a:p>
          <a:p>
            <a:pPr lvl="1">
              <a:spcBef>
                <a:spcPts val="72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birth rates</a:t>
            </a:r>
          </a:p>
          <a:p>
            <a:pPr lvl="1">
              <a:spcBef>
                <a:spcPts val="72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still living with parents</a:t>
            </a:r>
          </a:p>
          <a:p>
            <a:pPr lvl="1">
              <a:spcBef>
                <a:spcPts val="72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preference for urban lifestyle</a:t>
            </a:r>
          </a:p>
          <a:p>
            <a:pPr lvl="1">
              <a:spcBef>
                <a:spcPts val="72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Tendency to share accommodation &amp; transport </a:t>
            </a:r>
          </a:p>
          <a:p>
            <a:pPr lvl="1">
              <a:spcBef>
                <a:spcPts val="72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convinced home ownership is good for wealth</a:t>
            </a:r>
          </a:p>
          <a:p>
            <a:pPr lvl="1">
              <a:spcBef>
                <a:spcPts val="72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 to own a home…one day</a:t>
            </a:r>
          </a:p>
          <a:p>
            <a:pPr lvl="1">
              <a:spcBef>
                <a:spcPts val="72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 high priority for them in 2015</a:t>
            </a:r>
          </a:p>
          <a:p>
            <a:pPr lvl="1">
              <a:spcBef>
                <a:spcPts val="72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Mostly renting – creating demand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landlords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425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2438" y="2354263"/>
            <a:ext cx="8361362" cy="34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6500"/>
              </a:lnSpc>
              <a:spcBef>
                <a:spcPct val="0"/>
              </a:spcBef>
              <a:buNone/>
            </a:pPr>
            <a:r>
              <a:rPr lang="en-US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Prediction is very difficult, especially about </a:t>
            </a: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future.</a:t>
            </a:r>
            <a:endParaRPr lang="en-US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6500"/>
              </a:lnSpc>
              <a:spcBef>
                <a:spcPct val="0"/>
              </a:spcBef>
              <a:buNone/>
            </a:pP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─ </a:t>
            </a:r>
            <a:r>
              <a:rPr lang="en-US" alt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Neils</a:t>
            </a:r>
            <a:r>
              <a:rPr lang="en-US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Bohr (1885-1962)</a:t>
            </a:r>
          </a:p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942013"/>
            <a:ext cx="3114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990600" y="2667000"/>
            <a:ext cx="7905590" cy="2133600"/>
          </a:xfrm>
          <a:custGeom>
            <a:avLst/>
            <a:gdLst>
              <a:gd name="connsiteX0" fmla="*/ 0 w 7905590"/>
              <a:gd name="connsiteY0" fmla="*/ 1395933 h 2088777"/>
              <a:gd name="connsiteX1" fmla="*/ 2335947 w 7905590"/>
              <a:gd name="connsiteY1" fmla="*/ 105015 h 2088777"/>
              <a:gd name="connsiteX2" fmla="*/ 4518212 w 7905590"/>
              <a:gd name="connsiteY2" fmla="*/ 2026024 h 2088777"/>
              <a:gd name="connsiteX3" fmla="*/ 7422777 w 7905590"/>
              <a:gd name="connsiteY3" fmla="*/ 481533 h 2088777"/>
              <a:gd name="connsiteX4" fmla="*/ 7415093 w 7905590"/>
              <a:gd name="connsiteY4" fmla="*/ 489217 h 208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590" h="2088777">
                <a:moveTo>
                  <a:pt x="0" y="1395933"/>
                </a:moveTo>
                <a:cubicBezTo>
                  <a:pt x="791456" y="697966"/>
                  <a:pt x="1582912" y="0"/>
                  <a:pt x="2335947" y="105015"/>
                </a:cubicBezTo>
                <a:cubicBezTo>
                  <a:pt x="3088982" y="210030"/>
                  <a:pt x="3670407" y="1963271"/>
                  <a:pt x="4518212" y="2026024"/>
                </a:cubicBezTo>
                <a:cubicBezTo>
                  <a:pt x="5366017" y="2088777"/>
                  <a:pt x="6939964" y="737667"/>
                  <a:pt x="7422777" y="481533"/>
                </a:cubicBezTo>
                <a:cubicBezTo>
                  <a:pt x="7905590" y="225399"/>
                  <a:pt x="7660341" y="357308"/>
                  <a:pt x="7415093" y="48921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5222" y="25262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Euphoria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321" y="29718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7672" y="47244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Despair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14" y="427886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1063" y="4583668"/>
            <a:ext cx="117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Skepticism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05200"/>
            <a:ext cx="109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Optimism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2479" y="3124200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Enthusiasm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819400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Exhilaration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36" y="25908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Unease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38462" y="3352800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Pessimism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3" y="3886200"/>
            <a:ext cx="68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22" y="4419600"/>
            <a:ext cx="13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Capitulation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5" y="3974068"/>
            <a:ext cx="71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Relief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84528" y="3516868"/>
            <a:ext cx="109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Optimism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7088" y="3124200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Enthusiasm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2954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52600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862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290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91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292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864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342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438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77200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432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425"/>
                </a:solidFill>
              </a:rPr>
              <a:t>The Market </a:t>
            </a:r>
            <a:r>
              <a:rPr lang="en-US" dirty="0">
                <a:solidFill>
                  <a:srgbClr val="FFC425"/>
                </a:solidFill>
              </a:rPr>
              <a:t>C</a:t>
            </a:r>
            <a:r>
              <a:rPr lang="en-US" dirty="0" smtClean="0">
                <a:solidFill>
                  <a:srgbClr val="FFC425"/>
                </a:solidFill>
              </a:rPr>
              <a:t>ycle</a:t>
            </a:r>
            <a:endParaRPr lang="en-US" dirty="0">
              <a:solidFill>
                <a:srgbClr val="FFC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</a:t>
            </a:r>
            <a:r>
              <a:rPr lang="en-US" dirty="0" smtClean="0">
                <a:solidFill>
                  <a:srgbClr val="FFC000"/>
                </a:solidFill>
              </a:rPr>
              <a:t>hat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C000"/>
                </a:solidFill>
              </a:rPr>
              <a:t>where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06509" cy="4525963"/>
          </a:xfrm>
        </p:spPr>
        <p:txBody>
          <a:bodyPr>
            <a:normAutofit/>
          </a:bodyPr>
          <a:lstStyle/>
          <a:p>
            <a:r>
              <a:rPr lang="en-US" sz="3000" dirty="0"/>
              <a:t>t</a:t>
            </a:r>
            <a:r>
              <a:rPr lang="en-US" sz="3000" dirty="0" smtClean="0"/>
              <a:t>echnology</a:t>
            </a:r>
          </a:p>
          <a:p>
            <a:pPr lvl="1"/>
            <a:r>
              <a:rPr lang="en-US" sz="2600" dirty="0"/>
              <a:t>Smart Homes emerge – </a:t>
            </a:r>
            <a:r>
              <a:rPr lang="en-US" sz="2600" dirty="0" smtClean="0"/>
              <a:t>technological </a:t>
            </a:r>
            <a:r>
              <a:rPr lang="en-US" sz="2600" dirty="0"/>
              <a:t>disruption and consumer demand for connected places important </a:t>
            </a:r>
          </a:p>
          <a:p>
            <a:pPr lvl="1"/>
            <a:r>
              <a:rPr lang="en-US" sz="2600" dirty="0"/>
              <a:t>Technology pushing change in space use</a:t>
            </a:r>
          </a:p>
          <a:p>
            <a:pPr lvl="1"/>
            <a:r>
              <a:rPr lang="en-US" sz="2600" dirty="0"/>
              <a:t>E-commerce and </a:t>
            </a:r>
            <a:r>
              <a:rPr lang="en-US" sz="2600" dirty="0" smtClean="0"/>
              <a:t>crowdfunding being </a:t>
            </a:r>
            <a:r>
              <a:rPr lang="en-US" sz="2600" dirty="0"/>
              <a:t>viewed as an adaptation </a:t>
            </a:r>
            <a:r>
              <a:rPr lang="en-US" sz="2600" dirty="0" smtClean="0"/>
              <a:t>challenge</a:t>
            </a:r>
          </a:p>
          <a:p>
            <a:pPr lvl="2"/>
            <a:r>
              <a:rPr lang="en-US" sz="2200" dirty="0" smtClean="0"/>
              <a:t>“</a:t>
            </a:r>
            <a:r>
              <a:rPr lang="en-US" sz="2200" dirty="0" err="1"/>
              <a:t>O</a:t>
            </a:r>
            <a:r>
              <a:rPr lang="en-US" sz="2200" dirty="0" err="1" smtClean="0"/>
              <a:t>mnichannel</a:t>
            </a:r>
            <a:r>
              <a:rPr lang="en-US" sz="2200" dirty="0" smtClean="0"/>
              <a:t> </a:t>
            </a:r>
            <a:r>
              <a:rPr lang="en-US" sz="2200" dirty="0"/>
              <a:t>distribution" and “e-</a:t>
            </a:r>
            <a:r>
              <a:rPr lang="en-US" sz="2200" dirty="0" err="1"/>
              <a:t>tailers</a:t>
            </a:r>
            <a:r>
              <a:rPr lang="en-US" sz="2200" dirty="0"/>
              <a:t>” to open brick-and-mortar stores </a:t>
            </a:r>
            <a:r>
              <a:rPr lang="en-US" sz="2000" dirty="0"/>
              <a:t>– </a:t>
            </a:r>
            <a:r>
              <a:rPr lang="en-US" sz="2200" dirty="0" smtClean="0"/>
              <a:t>changes where and how </a:t>
            </a:r>
            <a:r>
              <a:rPr lang="en-US" sz="2200" dirty="0"/>
              <a:t>we do </a:t>
            </a:r>
            <a:r>
              <a:rPr lang="en-US" sz="2200" dirty="0" smtClean="0"/>
              <a:t>things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425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942013"/>
            <a:ext cx="3114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33400"/>
            <a:ext cx="851535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7175" y="60587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ortgage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9453" y="1528427"/>
            <a:ext cx="8282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Mortgage rates—even initial rates on adjustable-rate loans—will grind higher in 2014, says McBride.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Kiplinger’s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expects the 30-year fixed-rate mortgage, recently just over 4.4%, to rise to 5% or 5.5% by year-end.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[April 2014]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886876"/>
            <a:ext cx="8282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Fannie Mae forecasts the 30-year fixed-rate mortgage will reach 5% by year-end. [January 2014]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3640043"/>
            <a:ext cx="8282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Association of Realtors forecasts the 30-year fixed-rate mortgage will reach 5.3% by year-end. [January 2014]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1762" y="4444494"/>
            <a:ext cx="8261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Mortgage Bankers Association forecasts the 30-year fixed-rate mortgage will reach 5.3% by year-end. [January 2014]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1" y="5247510"/>
            <a:ext cx="830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Several prominent pundits stated these forecasts were too timid and that rates would reach 5.75% to 6% by year-end. [February 2014]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est Rates 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368"/>
            <a:ext cx="9144000" cy="6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 Year Fixed Mortgage Interest 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763000" cy="45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tional Association of Home Builders  Wells Far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5344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286000"/>
            <a:ext cx="8229600" cy="990600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6187" y="3045038"/>
            <a:ext cx="12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NORMAL ZONE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99" y="6059269"/>
            <a:ext cx="7162801" cy="646331"/>
          </a:xfrm>
          <a:prstGeom prst="rect">
            <a:avLst/>
          </a:prstGeom>
          <a:solidFill>
            <a:srgbClr val="FFC42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HOI = the percentage of homes sold in a quarter that are affordable to a family earning the median income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14850" y="1524000"/>
            <a:ext cx="4629150" cy="411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581650"/>
            <a:ext cx="9144000" cy="1276350"/>
          </a:xfrm>
          <a:prstGeom prst="rect">
            <a:avLst/>
          </a:prstGeom>
          <a:solidFill>
            <a:srgbClr val="FFC42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942013"/>
            <a:ext cx="3114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552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452438" y="385763"/>
            <a:ext cx="81772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C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4400" b="1" dirty="0" smtClean="0">
                <a:solidFill>
                  <a:srgbClr val="FFC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 Opportunity Index</a:t>
            </a:r>
            <a:endParaRPr lang="en-US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950" y="2015311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Detroit, </a:t>
            </a:r>
            <a:r>
              <a:rPr lang="en-US" dirty="0"/>
              <a:t>MI 		78.4</a:t>
            </a:r>
          </a:p>
          <a:p>
            <a:r>
              <a:rPr lang="en-US" dirty="0" smtClean="0"/>
              <a:t>Tucson, </a:t>
            </a:r>
            <a:r>
              <a:rPr lang="en-US" dirty="0"/>
              <a:t>AZ		75.9</a:t>
            </a:r>
          </a:p>
          <a:p>
            <a:r>
              <a:rPr lang="en-US" dirty="0" smtClean="0"/>
              <a:t>Albuquerque, </a:t>
            </a:r>
            <a:r>
              <a:rPr lang="en-US" dirty="0"/>
              <a:t>NM 	</a:t>
            </a:r>
            <a:r>
              <a:rPr lang="en-US" dirty="0" smtClean="0"/>
              <a:t>	71.4</a:t>
            </a:r>
            <a:endParaRPr lang="en-US" dirty="0"/>
          </a:p>
          <a:p>
            <a:r>
              <a:rPr lang="en-US" dirty="0" smtClean="0"/>
              <a:t>Atlanta, </a:t>
            </a:r>
            <a:r>
              <a:rPr lang="en-US" dirty="0"/>
              <a:t>GA 		70.3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Phoenix, </a:t>
            </a:r>
            <a:r>
              <a:rPr lang="en-US" dirty="0">
                <a:solidFill>
                  <a:srgbClr val="990033"/>
                </a:solidFill>
              </a:rPr>
              <a:t>AZ 		68.3</a:t>
            </a:r>
          </a:p>
          <a:p>
            <a:r>
              <a:rPr lang="en-US" dirty="0"/>
              <a:t>Salt Lake </a:t>
            </a:r>
            <a:r>
              <a:rPr lang="en-US" dirty="0" smtClean="0"/>
              <a:t>City, </a:t>
            </a:r>
            <a:r>
              <a:rPr lang="en-US" dirty="0"/>
              <a:t>UT 	</a:t>
            </a:r>
            <a:r>
              <a:rPr lang="en-US" dirty="0" smtClean="0"/>
              <a:t>	65.9</a:t>
            </a:r>
            <a:endParaRPr lang="en-US" dirty="0"/>
          </a:p>
          <a:p>
            <a:r>
              <a:rPr lang="en-US" dirty="0"/>
              <a:t>Las </a:t>
            </a:r>
            <a:r>
              <a:rPr lang="en-US" dirty="0" smtClean="0"/>
              <a:t>Vegas, </a:t>
            </a:r>
            <a:r>
              <a:rPr lang="en-US" dirty="0"/>
              <a:t>NV 	</a:t>
            </a:r>
            <a:r>
              <a:rPr lang="en-US" dirty="0" smtClean="0"/>
              <a:t>	64.7</a:t>
            </a:r>
            <a:endParaRPr lang="en-US" dirty="0"/>
          </a:p>
          <a:p>
            <a:r>
              <a:rPr lang="en-US" dirty="0" smtClean="0"/>
              <a:t>Denver, </a:t>
            </a:r>
            <a:r>
              <a:rPr lang="en-US" dirty="0"/>
              <a:t>CO 		64.5</a:t>
            </a:r>
          </a:p>
          <a:p>
            <a:r>
              <a:rPr lang="en-US" dirty="0" smtClean="0"/>
              <a:t>Austin, </a:t>
            </a:r>
            <a:r>
              <a:rPr lang="en-US" dirty="0"/>
              <a:t>TX 		61.2</a:t>
            </a:r>
          </a:p>
          <a:p>
            <a:r>
              <a:rPr lang="en-US" dirty="0" smtClean="0"/>
              <a:t>Dallas, </a:t>
            </a:r>
            <a:r>
              <a:rPr lang="en-US" dirty="0"/>
              <a:t>TX 	</a:t>
            </a:r>
            <a:r>
              <a:rPr lang="en-US" dirty="0" smtClean="0"/>
              <a:t>	55.0</a:t>
            </a:r>
            <a:endParaRPr lang="en-US" dirty="0"/>
          </a:p>
          <a:p>
            <a:r>
              <a:rPr lang="en-US" dirty="0" smtClean="0"/>
              <a:t>Portland, </a:t>
            </a:r>
            <a:r>
              <a:rPr lang="en-US" dirty="0"/>
              <a:t>OR 		53.1</a:t>
            </a:r>
          </a:p>
          <a:p>
            <a:r>
              <a:rPr lang="en-US" dirty="0" smtClean="0"/>
              <a:t>Seattle, </a:t>
            </a:r>
            <a:r>
              <a:rPr lang="en-US" dirty="0"/>
              <a:t>WA		</a:t>
            </a:r>
            <a:r>
              <a:rPr lang="en-US" dirty="0" smtClean="0"/>
              <a:t>49.6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2015311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Boston, </a:t>
            </a:r>
            <a:r>
              <a:rPr lang="en-US" dirty="0"/>
              <a:t>MA		46.8</a:t>
            </a:r>
          </a:p>
          <a:p>
            <a:r>
              <a:rPr lang="en-US" dirty="0" smtClean="0"/>
              <a:t>Riverside, </a:t>
            </a:r>
            <a:r>
              <a:rPr lang="en-US" dirty="0"/>
              <a:t>CA 		45.6</a:t>
            </a:r>
          </a:p>
          <a:p>
            <a:r>
              <a:rPr lang="en-US" dirty="0" smtClean="0"/>
              <a:t>Miami, </a:t>
            </a:r>
            <a:r>
              <a:rPr lang="en-US" dirty="0"/>
              <a:t>FL 		</a:t>
            </a:r>
            <a:r>
              <a:rPr lang="en-US" dirty="0" smtClean="0"/>
              <a:t>47.7</a:t>
            </a:r>
            <a:endParaRPr lang="en-US" dirty="0"/>
          </a:p>
          <a:p>
            <a:r>
              <a:rPr lang="en-US" dirty="0" smtClean="0"/>
              <a:t>Honolulu, </a:t>
            </a:r>
            <a:r>
              <a:rPr lang="en-US" dirty="0"/>
              <a:t>HI 		38.3</a:t>
            </a:r>
          </a:p>
          <a:p>
            <a:r>
              <a:rPr lang="en-US" dirty="0"/>
              <a:t>Santa </a:t>
            </a:r>
            <a:r>
              <a:rPr lang="en-US" dirty="0" smtClean="0"/>
              <a:t>Barbara, </a:t>
            </a:r>
            <a:r>
              <a:rPr lang="en-US" dirty="0"/>
              <a:t>CA	</a:t>
            </a:r>
            <a:r>
              <a:rPr lang="en-US" dirty="0" smtClean="0"/>
              <a:t>	37.0</a:t>
            </a:r>
            <a:endParaRPr lang="en-US" dirty="0"/>
          </a:p>
          <a:p>
            <a:r>
              <a:rPr lang="en-US" dirty="0"/>
              <a:t>Santa </a:t>
            </a:r>
            <a:r>
              <a:rPr lang="en-US" dirty="0" smtClean="0"/>
              <a:t>Rosa, </a:t>
            </a:r>
            <a:r>
              <a:rPr lang="en-US" dirty="0"/>
              <a:t>CA	</a:t>
            </a:r>
            <a:r>
              <a:rPr lang="en-US" dirty="0" smtClean="0"/>
              <a:t>	25.6</a:t>
            </a:r>
            <a:endParaRPr lang="en-US" dirty="0"/>
          </a:p>
          <a:p>
            <a:r>
              <a:rPr lang="en-US" dirty="0"/>
              <a:t>San </a:t>
            </a:r>
            <a:r>
              <a:rPr lang="en-US" dirty="0" smtClean="0"/>
              <a:t>Diego, </a:t>
            </a:r>
            <a:r>
              <a:rPr lang="en-US" dirty="0"/>
              <a:t>CA 	</a:t>
            </a:r>
            <a:r>
              <a:rPr lang="en-US" dirty="0" smtClean="0"/>
              <a:t>	23.4</a:t>
            </a:r>
            <a:endParaRPr lang="en-US" dirty="0"/>
          </a:p>
          <a:p>
            <a:r>
              <a:rPr lang="en-US" dirty="0"/>
              <a:t>New </a:t>
            </a:r>
            <a:r>
              <a:rPr lang="en-US" dirty="0" smtClean="0"/>
              <a:t>York, </a:t>
            </a:r>
            <a:r>
              <a:rPr lang="en-US" dirty="0"/>
              <a:t>NY		21.6</a:t>
            </a:r>
          </a:p>
          <a:p>
            <a:r>
              <a:rPr lang="en-US" dirty="0"/>
              <a:t>San </a:t>
            </a:r>
            <a:r>
              <a:rPr lang="en-US" dirty="0" smtClean="0"/>
              <a:t>Jose, </a:t>
            </a:r>
            <a:r>
              <a:rPr lang="en-US" dirty="0"/>
              <a:t>CA 		20.9</a:t>
            </a:r>
          </a:p>
          <a:p>
            <a:r>
              <a:rPr lang="en-US" dirty="0"/>
              <a:t>Los </a:t>
            </a:r>
            <a:r>
              <a:rPr lang="en-US" dirty="0" smtClean="0"/>
              <a:t>Angeles, </a:t>
            </a:r>
            <a:r>
              <a:rPr lang="en-US" dirty="0"/>
              <a:t>CA	</a:t>
            </a:r>
            <a:r>
              <a:rPr lang="en-US" dirty="0" smtClean="0"/>
              <a:t>	16.3</a:t>
            </a:r>
            <a:endParaRPr lang="en-US" dirty="0"/>
          </a:p>
          <a:p>
            <a:r>
              <a:rPr lang="en-US" dirty="0"/>
              <a:t>Santa </a:t>
            </a:r>
            <a:r>
              <a:rPr lang="en-US" dirty="0" smtClean="0"/>
              <a:t>Cruz, </a:t>
            </a:r>
            <a:r>
              <a:rPr lang="en-US" dirty="0"/>
              <a:t>CA	</a:t>
            </a:r>
            <a:r>
              <a:rPr lang="en-US" dirty="0" smtClean="0"/>
              <a:t>	14.8</a:t>
            </a:r>
            <a:endParaRPr lang="en-US" dirty="0"/>
          </a:p>
          <a:p>
            <a:r>
              <a:rPr lang="en-US" dirty="0"/>
              <a:t>San </a:t>
            </a:r>
            <a:r>
              <a:rPr lang="en-US" dirty="0" smtClean="0"/>
              <a:t>Francisco, </a:t>
            </a:r>
            <a:r>
              <a:rPr lang="en-US" dirty="0"/>
              <a:t>CA	</a:t>
            </a:r>
            <a:r>
              <a:rPr lang="en-US" dirty="0" smtClean="0"/>
              <a:t>	11.4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949" y="1665649"/>
            <a:ext cx="856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395788" algn="l"/>
              </a:tabLst>
            </a:pPr>
            <a:r>
              <a:rPr lang="en-US" b="1" dirty="0" smtClean="0">
                <a:solidFill>
                  <a:srgbClr val="4F5557"/>
                </a:solidFill>
              </a:rPr>
              <a:t>3Q 2014	National HOI = 61.8</a:t>
            </a:r>
            <a:endParaRPr lang="en-US" b="1" dirty="0">
              <a:solidFill>
                <a:srgbClr val="4F5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14850" y="1524000"/>
            <a:ext cx="4629150" cy="411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581650"/>
            <a:ext cx="9144000" cy="1276350"/>
          </a:xfrm>
          <a:prstGeom prst="rect">
            <a:avLst/>
          </a:prstGeom>
          <a:solidFill>
            <a:srgbClr val="FFC42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942013"/>
            <a:ext cx="3114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552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452438" y="385763"/>
            <a:ext cx="81772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C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4400" b="1" dirty="0" smtClean="0">
                <a:solidFill>
                  <a:srgbClr val="FFC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 Opportunity Index</a:t>
            </a:r>
            <a:endParaRPr lang="en-US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950" y="2015311"/>
            <a:ext cx="3886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990033"/>
                </a:solidFill>
              </a:rPr>
              <a:t>Phoenix, </a:t>
            </a:r>
            <a:r>
              <a:rPr lang="en-US" b="1" dirty="0">
                <a:solidFill>
                  <a:srgbClr val="990033"/>
                </a:solidFill>
              </a:rPr>
              <a:t>AZ </a:t>
            </a:r>
            <a:r>
              <a:rPr lang="en-US" dirty="0"/>
              <a:t>		</a:t>
            </a:r>
            <a:endParaRPr lang="en-US" dirty="0" smtClean="0"/>
          </a:p>
          <a:p>
            <a:pPr marL="285750" indent="-285750">
              <a:spcAft>
                <a:spcPts val="600"/>
              </a:spcAft>
            </a:pPr>
            <a:r>
              <a:rPr lang="en-US" dirty="0" smtClean="0"/>
              <a:t>	68.3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Median Home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 smtClean="0"/>
              <a:t>	$</a:t>
            </a:r>
            <a:r>
              <a:rPr lang="en-US" dirty="0"/>
              <a:t>200,000</a:t>
            </a:r>
          </a:p>
          <a:p>
            <a:pPr>
              <a:spcAft>
                <a:spcPts val="600"/>
              </a:spcAft>
            </a:pPr>
            <a:r>
              <a:rPr lang="en-US" b="1" dirty="0"/>
              <a:t>Median Income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 smtClean="0"/>
              <a:t>	$</a:t>
            </a:r>
            <a:r>
              <a:rPr lang="en-US" dirty="0"/>
              <a:t>61,900</a:t>
            </a:r>
          </a:p>
          <a:p>
            <a:pPr>
              <a:spcAft>
                <a:spcPts val="600"/>
              </a:spcAft>
            </a:pPr>
            <a:r>
              <a:rPr lang="en-US" b="1" dirty="0"/>
              <a:t>National </a:t>
            </a:r>
            <a:r>
              <a:rPr lang="en-US" b="1" dirty="0" smtClean="0"/>
              <a:t>Rank</a:t>
            </a:r>
            <a:r>
              <a:rPr lang="en-US" dirty="0" smtClean="0"/>
              <a:t>		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 smtClean="0"/>
              <a:t>	137 of 227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National Rank in 2011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 smtClean="0"/>
              <a:t>	51 </a:t>
            </a:r>
            <a:r>
              <a:rPr lang="en-US" dirty="0"/>
              <a:t>of 227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0600" y="2015311"/>
            <a:ext cx="3886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990033"/>
                </a:solidFill>
              </a:rPr>
              <a:t>San Jose, CA </a:t>
            </a:r>
            <a:r>
              <a:rPr lang="en-US" dirty="0"/>
              <a:t>		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20.9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Median Home</a:t>
            </a:r>
            <a:r>
              <a:rPr lang="en-US" dirty="0"/>
              <a:t>		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$689,000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Median Income</a:t>
            </a:r>
            <a:r>
              <a:rPr lang="en-US" dirty="0"/>
              <a:t>		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$101,900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National Rank</a:t>
            </a:r>
            <a:r>
              <a:rPr lang="en-US" dirty="0"/>
              <a:t>		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221 </a:t>
            </a:r>
            <a:r>
              <a:rPr lang="en-US" dirty="0"/>
              <a:t>of 227</a:t>
            </a:r>
          </a:p>
          <a:p>
            <a:pPr>
              <a:spcAft>
                <a:spcPts val="600"/>
              </a:spcAft>
            </a:pPr>
            <a:r>
              <a:rPr lang="en-US" b="1" dirty="0"/>
              <a:t>National Rank in 2011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217 </a:t>
            </a:r>
            <a:r>
              <a:rPr lang="en-US" dirty="0"/>
              <a:t>of 227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949" y="1665649"/>
            <a:ext cx="856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395788" algn="l"/>
              </a:tabLst>
            </a:pPr>
            <a:r>
              <a:rPr lang="en-US" b="1" dirty="0" smtClean="0">
                <a:solidFill>
                  <a:srgbClr val="4F5557"/>
                </a:solidFill>
              </a:rPr>
              <a:t>3Q 2014	National HOI = 61.8</a:t>
            </a:r>
            <a:endParaRPr lang="en-US" b="1" dirty="0">
              <a:solidFill>
                <a:srgbClr val="4F5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7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425"/>
                </a:solidFill>
              </a:rPr>
              <a:t>Single-Family Rentals</a:t>
            </a:r>
            <a:endParaRPr lang="en-US" dirty="0">
              <a:solidFill>
                <a:srgbClr val="FFC4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Investors are pulling back, but tenants are still coming.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Only 3,001 single-family rental listings are on ARMLS.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4,353 last year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Rents are climbing.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of what is left is expensive (avg. $1,746 per month).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 in January 2014 was $1,449 per month.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Supply in the $900 to $1,200 range is down 40%.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Supply over $2,000 is up 6%.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425"/>
                </a:solidFill>
              </a:rPr>
              <a:t>Situation Summary – Jan. 2015</a:t>
            </a:r>
            <a:endParaRPr lang="en-US" dirty="0">
              <a:solidFill>
                <a:srgbClr val="FFC4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well below normal (84% of normal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Demand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weak,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growing (83% of normal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 loan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delinquency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below normal at 4.5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foreclosures are 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their lowest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in 15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Lending rules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starting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loosen.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Millennials are starting to have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children.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Rent-vs.-buy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strongly favors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buying.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economy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jobs continue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to change from relief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optimism.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425"/>
                </a:solidFill>
              </a:rPr>
              <a:t>Outlook</a:t>
            </a:r>
            <a:endParaRPr lang="en-US" dirty="0">
              <a:solidFill>
                <a:srgbClr val="FFC4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3999"/>
          </a:xfrm>
        </p:spPr>
        <p:txBody>
          <a:bodyPr>
            <a:noAutofit/>
          </a:bodyPr>
          <a:lstStyle/>
          <a:p>
            <a:pPr lvl="1">
              <a:spcBef>
                <a:spcPts val="720"/>
              </a:spcBef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Both demand and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supply will grow in the near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term.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720"/>
              </a:spcBef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Supply of homes for sale is growing </a:t>
            </a:r>
            <a:r>
              <a:rPr lang="en-US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than demand.</a:t>
            </a:r>
          </a:p>
          <a:p>
            <a:pPr lvl="1">
              <a:spcBef>
                <a:spcPts val="720"/>
              </a:spcBef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Supply of affordable homes for rent is growing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demand.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720"/>
              </a:spcBef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Supply of expensive homes for rent is growing </a:t>
            </a:r>
            <a:r>
              <a:rPr lang="en-US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than demand.</a:t>
            </a:r>
          </a:p>
          <a:p>
            <a:pPr lvl="1">
              <a:spcBef>
                <a:spcPts val="720"/>
              </a:spcBef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Rental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rates will continue to increase in most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720"/>
              </a:spcBef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Resale and new-home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pricing may regain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little upward momentum.</a:t>
            </a:r>
          </a:p>
          <a:p>
            <a:pPr lvl="1">
              <a:spcBef>
                <a:spcPts val="720"/>
              </a:spcBef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is starting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accelerate from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its weak level.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72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Luxury market will continue to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outperform,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if the stock market does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well.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72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Whole market will improve as lending standards are gradually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loosened.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14850" y="1524000"/>
            <a:ext cx="4629150" cy="411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581650"/>
            <a:ext cx="9144000" cy="1276350"/>
          </a:xfrm>
          <a:prstGeom prst="rect">
            <a:avLst/>
          </a:prstGeom>
          <a:solidFill>
            <a:srgbClr val="FFC42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www.wpcarey.asu.edu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research.wpcarey.asu.edu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942013"/>
            <a:ext cx="3114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552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452438" y="385763"/>
            <a:ext cx="8177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C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W. P. Carey School</a:t>
            </a:r>
            <a:endParaRPr lang="en-US" altLang="en-US" sz="4000" b="1" dirty="0">
              <a:solidFill>
                <a:srgbClr val="FFC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9" name="Group 22"/>
          <p:cNvGrpSpPr>
            <a:grpSpLocks/>
          </p:cNvGrpSpPr>
          <p:nvPr/>
        </p:nvGrpSpPr>
        <p:grpSpPr bwMode="auto">
          <a:xfrm>
            <a:off x="5427663" y="3570288"/>
            <a:ext cx="2686050" cy="504825"/>
            <a:chOff x="5426869" y="3332495"/>
            <a:chExt cx="2686051" cy="504825"/>
          </a:xfrm>
        </p:grpSpPr>
        <p:pic>
          <p:nvPicPr>
            <p:cNvPr id="18452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0" r="51793"/>
            <a:stretch>
              <a:fillRect/>
            </a:stretch>
          </p:blipFill>
          <p:spPr bwMode="auto">
            <a:xfrm>
              <a:off x="5426869" y="3332495"/>
              <a:ext cx="523876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TextBox 11"/>
            <p:cNvSpPr txBox="1">
              <a:spLocks noChangeArrowheads="1"/>
            </p:cNvSpPr>
            <p:nvPr/>
          </p:nvSpPr>
          <p:spPr bwMode="auto">
            <a:xfrm>
              <a:off x="5950745" y="3397817"/>
              <a:ext cx="2162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cs typeface="Arial" panose="020B0604020202020204" pitchFamily="34" charset="0"/>
                </a:rPr>
                <a:t>/wpcareyschool</a:t>
              </a:r>
            </a:p>
          </p:txBody>
        </p:sp>
      </p:grpSp>
      <p:grpSp>
        <p:nvGrpSpPr>
          <p:cNvPr id="18440" name="Group 21"/>
          <p:cNvGrpSpPr>
            <a:grpSpLocks/>
          </p:cNvGrpSpPr>
          <p:nvPr/>
        </p:nvGrpSpPr>
        <p:grpSpPr bwMode="auto">
          <a:xfrm>
            <a:off x="5427663" y="2886075"/>
            <a:ext cx="2686050" cy="504825"/>
            <a:chOff x="5426869" y="2648455"/>
            <a:chExt cx="2686051" cy="504825"/>
          </a:xfrm>
        </p:grpSpPr>
        <p:pic>
          <p:nvPicPr>
            <p:cNvPr id="18450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1" r="69000"/>
            <a:stretch>
              <a:fillRect/>
            </a:stretch>
          </p:blipFill>
          <p:spPr bwMode="auto">
            <a:xfrm>
              <a:off x="5426869" y="2648455"/>
              <a:ext cx="523876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Box 12"/>
            <p:cNvSpPr txBox="1">
              <a:spLocks noChangeArrowheads="1"/>
            </p:cNvSpPr>
            <p:nvPr/>
          </p:nvSpPr>
          <p:spPr bwMode="auto">
            <a:xfrm>
              <a:off x="5950745" y="2721551"/>
              <a:ext cx="2162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cs typeface="Arial" panose="020B0604020202020204" pitchFamily="34" charset="0"/>
                </a:rPr>
                <a:t>@wpcareyschool</a:t>
              </a:r>
            </a:p>
          </p:txBody>
        </p:sp>
      </p:grpSp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346075" y="2295525"/>
            <a:ext cx="3921125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altLang="en-US" sz="1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</a:t>
            </a:r>
            <a:endParaRPr lang="en-US" altLang="en-US" sz="1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50" b="1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 E. Taylor Professor of Real Estate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50" b="1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 Master of Real Estate </a:t>
            </a:r>
            <a:r>
              <a:rPr lang="en-US" altLang="en-US" sz="105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Development,</a:t>
            </a:r>
            <a:br>
              <a:rPr lang="en-US" altLang="en-US" sz="105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05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1050" b="1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P. Carey School of Business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ark.stapp@asu.edu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43" name="Group 20"/>
          <p:cNvGrpSpPr>
            <a:grpSpLocks/>
          </p:cNvGrpSpPr>
          <p:nvPr/>
        </p:nvGrpSpPr>
        <p:grpSpPr bwMode="auto">
          <a:xfrm>
            <a:off x="5421313" y="2201863"/>
            <a:ext cx="2671762" cy="504825"/>
            <a:chOff x="5422106" y="1964415"/>
            <a:chExt cx="2671762" cy="504825"/>
          </a:xfrm>
        </p:grpSpPr>
        <p:pic>
          <p:nvPicPr>
            <p:cNvPr id="1844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461"/>
            <a:stretch>
              <a:fillRect/>
            </a:stretch>
          </p:blipFill>
          <p:spPr bwMode="auto">
            <a:xfrm>
              <a:off x="5422106" y="1964415"/>
              <a:ext cx="50958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TextBox 16"/>
            <p:cNvSpPr txBox="1">
              <a:spLocks noChangeArrowheads="1"/>
            </p:cNvSpPr>
            <p:nvPr/>
          </p:nvSpPr>
          <p:spPr bwMode="auto">
            <a:xfrm>
              <a:off x="5931693" y="2036048"/>
              <a:ext cx="2162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cs typeface="Arial" panose="020B0604020202020204" pitchFamily="34" charset="0"/>
                </a:rPr>
                <a:t>/wpcareyschool</a:t>
              </a:r>
            </a:p>
          </p:txBody>
        </p:sp>
      </p:grpSp>
      <p:grpSp>
        <p:nvGrpSpPr>
          <p:cNvPr id="18444" name="Group 24"/>
          <p:cNvGrpSpPr>
            <a:grpSpLocks/>
          </p:cNvGrpSpPr>
          <p:nvPr/>
        </p:nvGrpSpPr>
        <p:grpSpPr bwMode="auto">
          <a:xfrm>
            <a:off x="5419725" y="4249738"/>
            <a:ext cx="2673350" cy="546100"/>
            <a:chOff x="5418932" y="4011686"/>
            <a:chExt cx="2674936" cy="546607"/>
          </a:xfrm>
        </p:grpSpPr>
        <p:sp>
          <p:nvSpPr>
            <p:cNvPr id="19" name="Rectangle 18"/>
            <p:cNvSpPr/>
            <p:nvPr/>
          </p:nvSpPr>
          <p:spPr>
            <a:xfrm>
              <a:off x="5426875" y="4011686"/>
              <a:ext cx="524186" cy="52436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446" name="TextBox 17"/>
            <p:cNvSpPr txBox="1">
              <a:spLocks noChangeArrowheads="1"/>
            </p:cNvSpPr>
            <p:nvPr/>
          </p:nvSpPr>
          <p:spPr bwMode="auto">
            <a:xfrm>
              <a:off x="5418932" y="4035073"/>
              <a:ext cx="3976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Wingdings" panose="05000000000000000000" pitchFamily="2" charset="2"/>
                </a:rPr>
                <a:t>8</a:t>
              </a:r>
            </a:p>
          </p:txBody>
        </p:sp>
        <p:sp>
          <p:nvSpPr>
            <p:cNvPr id="18447" name="TextBox 19"/>
            <p:cNvSpPr txBox="1">
              <a:spLocks noChangeArrowheads="1"/>
            </p:cNvSpPr>
            <p:nvPr/>
          </p:nvSpPr>
          <p:spPr bwMode="auto">
            <a:xfrm>
              <a:off x="5931693" y="4076754"/>
              <a:ext cx="2162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cs typeface="Arial" panose="020B0604020202020204" pitchFamily="34" charset="0"/>
                </a:rPr>
                <a:t>wpcarey.asu.edu</a:t>
              </a:r>
            </a:p>
          </p:txBody>
        </p:sp>
      </p:grp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46075" y="3769176"/>
            <a:ext cx="392112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Orr</a:t>
            </a:r>
            <a:endParaRPr lang="en-US" altLang="en-US" sz="1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5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Center for Real </a:t>
            </a:r>
            <a:r>
              <a:rPr lang="en-US" altLang="en-US" sz="1050" b="1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</a:t>
            </a:r>
            <a:r>
              <a:rPr lang="en-US" altLang="en-US" sz="105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Practice, </a:t>
            </a:r>
            <a:br>
              <a:rPr lang="en-US" altLang="en-US" sz="105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05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1050" b="1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P. Carey School of Business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mike.orr@asu.edu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990600" y="2667000"/>
            <a:ext cx="7905590" cy="2133600"/>
          </a:xfrm>
          <a:custGeom>
            <a:avLst/>
            <a:gdLst>
              <a:gd name="connsiteX0" fmla="*/ 0 w 7905590"/>
              <a:gd name="connsiteY0" fmla="*/ 1395933 h 2088777"/>
              <a:gd name="connsiteX1" fmla="*/ 2335947 w 7905590"/>
              <a:gd name="connsiteY1" fmla="*/ 105015 h 2088777"/>
              <a:gd name="connsiteX2" fmla="*/ 4518212 w 7905590"/>
              <a:gd name="connsiteY2" fmla="*/ 2026024 h 2088777"/>
              <a:gd name="connsiteX3" fmla="*/ 7422777 w 7905590"/>
              <a:gd name="connsiteY3" fmla="*/ 481533 h 2088777"/>
              <a:gd name="connsiteX4" fmla="*/ 7415093 w 7905590"/>
              <a:gd name="connsiteY4" fmla="*/ 489217 h 208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590" h="2088777">
                <a:moveTo>
                  <a:pt x="0" y="1395933"/>
                </a:moveTo>
                <a:cubicBezTo>
                  <a:pt x="791456" y="697966"/>
                  <a:pt x="1582912" y="0"/>
                  <a:pt x="2335947" y="105015"/>
                </a:cubicBezTo>
                <a:cubicBezTo>
                  <a:pt x="3088982" y="210030"/>
                  <a:pt x="3670407" y="1963271"/>
                  <a:pt x="4518212" y="2026024"/>
                </a:cubicBezTo>
                <a:cubicBezTo>
                  <a:pt x="5366017" y="2088777"/>
                  <a:pt x="6939964" y="737667"/>
                  <a:pt x="7422777" y="481533"/>
                </a:cubicBezTo>
                <a:cubicBezTo>
                  <a:pt x="7905590" y="225399"/>
                  <a:pt x="7660341" y="357308"/>
                  <a:pt x="7415093" y="48921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5222" y="25262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Euphoria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321" y="29718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7672" y="47244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Despair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14" y="427886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1063" y="4583668"/>
            <a:ext cx="117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Skepticism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05200"/>
            <a:ext cx="109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Optimism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2479" y="3124200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Enthusiasm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819400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Exhilaration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36" y="25908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Unease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38462" y="3352800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Pessimism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3" y="3886200"/>
            <a:ext cx="68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22" y="4419600"/>
            <a:ext cx="13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Capitulation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5" y="3974068"/>
            <a:ext cx="71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Relief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84528" y="3516868"/>
            <a:ext cx="109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Optimism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7088" y="3124200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Enthusiasm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2954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52600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862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290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91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292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864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342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438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77200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432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14257" y="2133600"/>
            <a:ext cx="6527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95457" y="4800600"/>
            <a:ext cx="6527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00457" y="4964668"/>
            <a:ext cx="6527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957857" y="3581400"/>
            <a:ext cx="6527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657600" y="2133600"/>
            <a:ext cx="6527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91400" y="4343400"/>
            <a:ext cx="6527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00" y="3745468"/>
            <a:ext cx="6527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425"/>
                </a:solidFill>
              </a:rPr>
              <a:t>The Market </a:t>
            </a:r>
            <a:r>
              <a:rPr lang="en-US" dirty="0">
                <a:solidFill>
                  <a:srgbClr val="FFC425"/>
                </a:solidFill>
              </a:rPr>
              <a:t>C</a:t>
            </a:r>
            <a:r>
              <a:rPr lang="en-US" dirty="0" smtClean="0">
                <a:solidFill>
                  <a:srgbClr val="FFC425"/>
                </a:solidFill>
              </a:rPr>
              <a:t>ycle</a:t>
            </a:r>
            <a:endParaRPr lang="en-US" dirty="0">
              <a:solidFill>
                <a:srgbClr val="FFC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es Price per Sq 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10600" cy="58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les Price per Sq 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763000" cy="5914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173378">
            <a:off x="2985960" y="4481990"/>
            <a:ext cx="226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normal inflation (CPI)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600" y="3429000"/>
            <a:ext cx="8458200" cy="1447800"/>
          </a:xfrm>
          <a:custGeom>
            <a:avLst/>
            <a:gdLst>
              <a:gd name="connsiteX0" fmla="*/ 0 w 8212318"/>
              <a:gd name="connsiteY0" fmla="*/ 860981 h 860981"/>
              <a:gd name="connsiteX1" fmla="*/ 970961 w 8212318"/>
              <a:gd name="connsiteY1" fmla="*/ 794994 h 860981"/>
              <a:gd name="connsiteX2" fmla="*/ 1979629 w 8212318"/>
              <a:gd name="connsiteY2" fmla="*/ 710152 h 860981"/>
              <a:gd name="connsiteX3" fmla="*/ 3261674 w 8212318"/>
              <a:gd name="connsiteY3" fmla="*/ 615884 h 860981"/>
              <a:gd name="connsiteX4" fmla="*/ 4326903 w 8212318"/>
              <a:gd name="connsiteY4" fmla="*/ 521616 h 860981"/>
              <a:gd name="connsiteX5" fmla="*/ 5542961 w 8212318"/>
              <a:gd name="connsiteY5" fmla="*/ 399068 h 860981"/>
              <a:gd name="connsiteX6" fmla="*/ 6645897 w 8212318"/>
              <a:gd name="connsiteY6" fmla="*/ 257666 h 860981"/>
              <a:gd name="connsiteX7" fmla="*/ 7729979 w 8212318"/>
              <a:gd name="connsiteY7" fmla="*/ 87983 h 860981"/>
              <a:gd name="connsiteX8" fmla="*/ 8144759 w 8212318"/>
              <a:gd name="connsiteY8" fmla="*/ 12569 h 860981"/>
              <a:gd name="connsiteX9" fmla="*/ 8135332 w 8212318"/>
              <a:gd name="connsiteY9" fmla="*/ 12569 h 8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2318" h="860981">
                <a:moveTo>
                  <a:pt x="0" y="860981"/>
                </a:moveTo>
                <a:lnTo>
                  <a:pt x="970961" y="794994"/>
                </a:lnTo>
                <a:lnTo>
                  <a:pt x="1979629" y="710152"/>
                </a:lnTo>
                <a:lnTo>
                  <a:pt x="3261674" y="615884"/>
                </a:lnTo>
                <a:lnTo>
                  <a:pt x="4326903" y="521616"/>
                </a:lnTo>
                <a:lnTo>
                  <a:pt x="5542961" y="399068"/>
                </a:lnTo>
                <a:cubicBezTo>
                  <a:pt x="5929460" y="355076"/>
                  <a:pt x="6281394" y="309514"/>
                  <a:pt x="6645897" y="257666"/>
                </a:cubicBezTo>
                <a:cubicBezTo>
                  <a:pt x="7010400" y="205818"/>
                  <a:pt x="7480169" y="128832"/>
                  <a:pt x="7729979" y="87983"/>
                </a:cubicBezTo>
                <a:cubicBezTo>
                  <a:pt x="7979789" y="47134"/>
                  <a:pt x="8077200" y="25138"/>
                  <a:pt x="8144759" y="12569"/>
                </a:cubicBezTo>
                <a:cubicBezTo>
                  <a:pt x="8212318" y="0"/>
                  <a:pt x="8173825" y="6284"/>
                  <a:pt x="8135332" y="12569"/>
                </a:cubicBezTo>
              </a:path>
            </a:pathLst>
          </a:cu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58200" y="3048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$134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les Price per Sq 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51699"/>
            <a:ext cx="8686800" cy="586319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895600" y="3733800"/>
            <a:ext cx="60198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3733800"/>
            <a:ext cx="0" cy="23622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3733800"/>
            <a:ext cx="0" cy="23622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1200" y="5712023"/>
            <a:ext cx="937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 2004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5712023"/>
            <a:ext cx="937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2008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3058" y="2667003"/>
            <a:ext cx="183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+44% to reach the peak!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18516581">
            <a:off x="7196684" y="4496806"/>
            <a:ext cx="158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+67%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7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les Price per Sq 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51699"/>
            <a:ext cx="8686800" cy="586319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895600" y="3733800"/>
            <a:ext cx="60198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3733800"/>
            <a:ext cx="0" cy="23622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3733800"/>
            <a:ext cx="0" cy="23622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1200" y="5712023"/>
            <a:ext cx="937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 2004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5712023"/>
            <a:ext cx="937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2008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3058" y="2667003"/>
            <a:ext cx="183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+44% to reach the peak!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18516581">
            <a:off x="7196684" y="4496806"/>
            <a:ext cx="158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+67%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7574" y="1905000"/>
            <a:ext cx="2771593" cy="646331"/>
          </a:xfrm>
          <a:prstGeom prst="rect">
            <a:avLst/>
          </a:prstGeom>
          <a:solidFill>
            <a:srgbClr val="4F555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Only Florida and Nevada</a:t>
            </a:r>
          </a:p>
          <a:p>
            <a:pPr algn="ctr"/>
            <a:r>
              <a:rPr lang="en-US" dirty="0" smtClean="0"/>
              <a:t>are further from their 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</a:t>
            </a:r>
            <a:r>
              <a:rPr lang="en-US" dirty="0" smtClean="0">
                <a:solidFill>
                  <a:srgbClr val="FFC000"/>
                </a:solidFill>
              </a:rPr>
              <a:t>hat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C000"/>
                </a:solidFill>
              </a:rPr>
              <a:t>where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06509" cy="4525963"/>
          </a:xfrm>
        </p:spPr>
        <p:txBody>
          <a:bodyPr>
            <a:normAutofit/>
          </a:bodyPr>
          <a:lstStyle/>
          <a:p>
            <a:r>
              <a:rPr lang="en-US" sz="3000" dirty="0"/>
              <a:t>t</a:t>
            </a:r>
            <a:r>
              <a:rPr lang="en-US" sz="3000" dirty="0" smtClean="0"/>
              <a:t>echnology</a:t>
            </a:r>
          </a:p>
          <a:p>
            <a:pPr lvl="1"/>
            <a:r>
              <a:rPr lang="en-US" sz="2600" dirty="0"/>
              <a:t>Smart Homes emerge – </a:t>
            </a:r>
            <a:r>
              <a:rPr lang="en-US" sz="2600" dirty="0" smtClean="0"/>
              <a:t>technological </a:t>
            </a:r>
            <a:r>
              <a:rPr lang="en-US" sz="2600" dirty="0"/>
              <a:t>disruption and consumer demand for connected places important </a:t>
            </a:r>
          </a:p>
          <a:p>
            <a:pPr lvl="1"/>
            <a:r>
              <a:rPr lang="en-US" sz="2600" dirty="0"/>
              <a:t>Technology pushing change in space use</a:t>
            </a:r>
          </a:p>
          <a:p>
            <a:pPr lvl="1"/>
            <a:r>
              <a:rPr lang="en-US" sz="2600" dirty="0"/>
              <a:t>E-commerce and </a:t>
            </a:r>
            <a:r>
              <a:rPr lang="en-US" sz="2600" dirty="0" smtClean="0"/>
              <a:t>crowdfunding being </a:t>
            </a:r>
            <a:r>
              <a:rPr lang="en-US" sz="2600" dirty="0"/>
              <a:t>viewed as an adaptation </a:t>
            </a:r>
            <a:r>
              <a:rPr lang="en-US" sz="2600" dirty="0" smtClean="0"/>
              <a:t>challenge</a:t>
            </a:r>
          </a:p>
          <a:p>
            <a:pPr lvl="2"/>
            <a:r>
              <a:rPr lang="en-US" sz="2200" dirty="0" smtClean="0"/>
              <a:t>“</a:t>
            </a:r>
            <a:r>
              <a:rPr lang="en-US" sz="2200" dirty="0" err="1"/>
              <a:t>O</a:t>
            </a:r>
            <a:r>
              <a:rPr lang="en-US" sz="2200" dirty="0" err="1" smtClean="0"/>
              <a:t>mnichannel</a:t>
            </a:r>
            <a:r>
              <a:rPr lang="en-US" sz="2200" dirty="0" smtClean="0"/>
              <a:t> </a:t>
            </a:r>
            <a:r>
              <a:rPr lang="en-US" sz="2200" dirty="0"/>
              <a:t>distribution" and “e-</a:t>
            </a:r>
            <a:r>
              <a:rPr lang="en-US" sz="2200" dirty="0" err="1"/>
              <a:t>tailers</a:t>
            </a:r>
            <a:r>
              <a:rPr lang="en-US" sz="2200" dirty="0"/>
              <a:t>” to open brick-and-mortar stores </a:t>
            </a:r>
            <a:r>
              <a:rPr lang="en-US" sz="2000" dirty="0"/>
              <a:t>– </a:t>
            </a:r>
            <a:r>
              <a:rPr lang="en-US" sz="2200" dirty="0" smtClean="0"/>
              <a:t>changes where and how </a:t>
            </a:r>
            <a:r>
              <a:rPr lang="en-US" sz="2200" dirty="0"/>
              <a:t>we do </a:t>
            </a:r>
            <a:r>
              <a:rPr lang="en-US" sz="2200" dirty="0" smtClean="0"/>
              <a:t>things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425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942013"/>
            <a:ext cx="3114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43950"/>
            <a:ext cx="83613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home prices are flat or keeping pace 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with 1.5% 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inflation.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segments are falling or rising, but not by much.</a:t>
            </a:r>
          </a:p>
        </p:txBody>
      </p:sp>
    </p:spTree>
    <p:extLst>
      <p:ext uri="{BB962C8B-B14F-4D97-AF65-F5344CB8AC3E}">
        <p14:creationId xmlns:p14="http://schemas.microsoft.com/office/powerpoint/2010/main" val="4016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es Price per Sq Ft 500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458200" cy="56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On-screen Show (4:3)</PresentationFormat>
  <Paragraphs>206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The Market Cycle</vt:lpstr>
      <vt:lpstr>The Market Cycle</vt:lpstr>
      <vt:lpstr>PowerPoint Presentation</vt:lpstr>
      <vt:lpstr>PowerPoint Presentation</vt:lpstr>
      <vt:lpstr>PowerPoint Presentation</vt:lpstr>
      <vt:lpstr>PowerPoint Presentation</vt:lpstr>
      <vt:lpstr>what and where</vt:lpstr>
      <vt:lpstr>PowerPoint Presentation</vt:lpstr>
      <vt:lpstr>PowerPoint Presentation</vt:lpstr>
      <vt:lpstr>PowerPoint Presentation</vt:lpstr>
      <vt:lpstr>what and where</vt:lpstr>
      <vt:lpstr>PowerPoint Presentation</vt:lpstr>
      <vt:lpstr>PowerPoint Presentation</vt:lpstr>
      <vt:lpstr>PowerPoint Presentation</vt:lpstr>
      <vt:lpstr>Why is Demand Weak?</vt:lpstr>
      <vt:lpstr>PowerPoint Presentation</vt:lpstr>
      <vt:lpstr>Millennial Impact on  Housing Market</vt:lpstr>
      <vt:lpstr>PowerPoint Presentation</vt:lpstr>
      <vt:lpstr>what and where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Single-Family Rentals</vt:lpstr>
      <vt:lpstr>Situation Summary – Jan. 2015</vt:lpstr>
      <vt:lpstr>Outlook</vt:lpstr>
      <vt:lpstr>PowerPoint Presentation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</dc:creator>
  <cp:lastModifiedBy>BIT</cp:lastModifiedBy>
  <cp:revision>1</cp:revision>
  <dcterms:created xsi:type="dcterms:W3CDTF">2015-01-20T23:53:13Z</dcterms:created>
  <dcterms:modified xsi:type="dcterms:W3CDTF">2015-01-20T23:53:36Z</dcterms:modified>
</cp:coreProperties>
</file>